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16" r:id="rId7"/>
    <p:sldId id="317" r:id="rId8"/>
    <p:sldId id="292" r:id="rId9"/>
    <p:sldId id="274" r:id="rId10"/>
    <p:sldId id="275" r:id="rId11"/>
    <p:sldId id="305" r:id="rId12"/>
    <p:sldId id="310" r:id="rId13"/>
    <p:sldId id="301" r:id="rId14"/>
    <p:sldId id="311" r:id="rId15"/>
    <p:sldId id="270" r:id="rId16"/>
    <p:sldId id="271" r:id="rId17"/>
    <p:sldId id="272"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13</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460375"/>
          </a:xfrm>
          <a:prstGeom prst="rect">
            <a:avLst/>
          </a:prstGeom>
          <a:noFill/>
        </p:spPr>
        <p:txBody>
          <a:bodyPr wrap="square" rtlCol="0">
            <a:spAutoFit/>
          </a:bodyPr>
          <a:p>
            <a:pPr algn="ctr"/>
            <a:r>
              <a:rPr lang="en-US" altLang="zh-CN" sz="24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24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24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13</a:t>
            </a:r>
            <a:r>
              <a:rPr lang="en-US" altLang="zh-CN" sz="24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“Temperature controlled fan”</a:t>
            </a:r>
            <a:endParaRPr lang="en-US" altLang="zh-CN" sz="24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524500" y="2427605"/>
            <a:ext cx="4519295" cy="64516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Measure the current chip temperature, so it will be higher than room temperature</a:t>
            </a:r>
            <a:r>
              <a:rPr lang="en-US" altLang="zh-CN" dirty="0">
                <a:solidFill>
                  <a:schemeClr val="accent5">
                    <a:lumMod val="75000"/>
                  </a:schemeClr>
                </a:solidFill>
              </a:rPr>
              <a:t>.</a:t>
            </a:r>
            <a:endParaRPr lang="en-US" altLang="zh-CN" dirty="0">
              <a:solidFill>
                <a:schemeClr val="accent5">
                  <a:lumMod val="75000"/>
                </a:schemeClr>
              </a:solidFill>
            </a:endParaRPr>
          </a:p>
        </p:txBody>
      </p:sp>
      <p:pic>
        <p:nvPicPr>
          <p:cNvPr id="10" name="图片 9"/>
          <p:cNvPicPr>
            <a:picLocks noChangeAspect="1"/>
          </p:cNvPicPr>
          <p:nvPr/>
        </p:nvPicPr>
        <p:blipFill>
          <a:blip r:embed="rId3"/>
          <a:stretch>
            <a:fillRect/>
          </a:stretch>
        </p:blipFill>
        <p:spPr>
          <a:xfrm>
            <a:off x="1794510" y="1590040"/>
            <a:ext cx="3308350" cy="367030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97610" y="183642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215255" y="2670810"/>
            <a:ext cx="5267325" cy="645160"/>
          </a:xfrm>
          <a:prstGeom prst="rect">
            <a:avLst/>
          </a:prstGeom>
          <a:noFill/>
        </p:spPr>
        <p:txBody>
          <a:bodyPr wrap="square" rtlCol="0">
            <a:spAutoFit/>
          </a:bodyPr>
          <a:p>
            <a:pPr algn="l"/>
            <a:r>
              <a:rPr lang="en-US" altLang="zh-CN" dirty="0">
                <a:solidFill>
                  <a:schemeClr val="accent5">
                    <a:lumMod val="75000"/>
                  </a:schemeClr>
                </a:solidFill>
              </a:rPr>
              <a:t>           Scroll a number on the screen.If the number fits on the screen(i.e.is a single digit),do not scroll.</a:t>
            </a:r>
            <a:endParaRPr lang="zh-CN" altLang="en-US"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503045" y="1837055"/>
            <a:ext cx="3780155" cy="36201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646420" y="2794635"/>
            <a:ext cx="4700905" cy="64516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This is a fan speed control block that can change gears to adjust the wind speed.</a:t>
            </a:r>
            <a:endParaRPr lang="zh-CN"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609090" y="1614170"/>
            <a:ext cx="3802380" cy="362902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3124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227320" y="3482340"/>
            <a:ext cx="4229735" cy="922020"/>
          </a:xfrm>
          <a:prstGeom prst="rect">
            <a:avLst/>
          </a:prstGeom>
          <a:noFill/>
        </p:spPr>
        <p:txBody>
          <a:bodyPr wrap="square" rtlCol="0">
            <a:spAutoFit/>
          </a:bodyPr>
          <a:p>
            <a:pPr algn="l"/>
            <a:r>
              <a:rPr lang="en-US" dirty="0">
                <a:solidFill>
                  <a:schemeClr val="accent5">
                    <a:lumMod val="75000"/>
                  </a:schemeClr>
                </a:solidFill>
              </a:rPr>
              <a:t>          </a:t>
            </a:r>
            <a:r>
              <a:rPr dirty="0">
                <a:solidFill>
                  <a:schemeClr val="accent5">
                    <a:lumMod val="75000"/>
                  </a:schemeClr>
                </a:solidFill>
              </a:rPr>
              <a:t>This is a logical block, meaning that if the temperature is greater than 33 degrees, the fan will open to the second gear.</a:t>
            </a:r>
            <a:endParaRPr lang="zh-CN" altLang="en-US" dirty="0">
              <a:solidFill>
                <a:schemeClr val="accent5">
                  <a:lumMod val="75000"/>
                </a:schemeClr>
              </a:solidFill>
            </a:endParaRPr>
          </a:p>
        </p:txBody>
      </p:sp>
      <p:sp>
        <p:nvSpPr>
          <p:cNvPr id="12" name="文本框 11"/>
          <p:cNvSpPr txBox="1"/>
          <p:nvPr/>
        </p:nvSpPr>
        <p:spPr>
          <a:xfrm>
            <a:off x="5125720" y="1911350"/>
            <a:ext cx="4229735" cy="368300"/>
          </a:xfrm>
          <a:prstGeom prst="rect">
            <a:avLst/>
          </a:prstGeom>
          <a:noFill/>
        </p:spPr>
        <p:txBody>
          <a:bodyPr wrap="square" rtlCol="0">
            <a:spAutoFit/>
          </a:bodyPr>
          <a:p>
            <a:pPr algn="l"/>
            <a:r>
              <a:rPr lang="en-US" altLang="zh-CN" dirty="0">
                <a:solidFill>
                  <a:schemeClr val="accent5">
                    <a:lumMod val="75000"/>
                  </a:schemeClr>
                </a:solidFill>
              </a:rPr>
              <a:t>e.g:</a:t>
            </a:r>
            <a:endParaRPr lang="en-US" altLang="zh-CN" dirty="0">
              <a:solidFill>
                <a:schemeClr val="accent5">
                  <a:lumMod val="75000"/>
                </a:schemeClr>
              </a:solidFill>
            </a:endParaRPr>
          </a:p>
        </p:txBody>
      </p:sp>
      <p:pic>
        <p:nvPicPr>
          <p:cNvPr id="8" name="图片 7"/>
          <p:cNvPicPr>
            <a:picLocks noChangeAspect="1"/>
          </p:cNvPicPr>
          <p:nvPr/>
        </p:nvPicPr>
        <p:blipFill>
          <a:blip r:embed="rId3"/>
          <a:stretch>
            <a:fillRect/>
          </a:stretch>
        </p:blipFill>
        <p:spPr>
          <a:xfrm>
            <a:off x="1725930" y="1614170"/>
            <a:ext cx="3113405" cy="3629660"/>
          </a:xfrm>
          <a:prstGeom prst="rect">
            <a:avLst/>
          </a:prstGeom>
        </p:spPr>
      </p:pic>
      <p:pic>
        <p:nvPicPr>
          <p:cNvPr id="6" name="图片 5"/>
          <p:cNvPicPr>
            <a:picLocks noChangeAspect="1"/>
          </p:cNvPicPr>
          <p:nvPr/>
        </p:nvPicPr>
        <p:blipFill>
          <a:blip r:embed="rId4"/>
          <a:stretch>
            <a:fillRect/>
          </a:stretch>
        </p:blipFill>
        <p:spPr>
          <a:xfrm>
            <a:off x="5384800" y="2505710"/>
            <a:ext cx="3914140" cy="64770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3"/>
          <a:stretch>
            <a:fillRect/>
          </a:stretch>
        </p:blipFill>
        <p:spPr>
          <a:xfrm>
            <a:off x="1609090" y="2162175"/>
            <a:ext cx="4552315" cy="2904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8" name="标题 7"/>
          <p:cNvSpPr/>
          <p:nvPr>
            <p:ph type="ctrTitle"/>
          </p:nvPr>
        </p:nvSpPr>
        <p:spPr/>
        <p:txBody>
          <a:bodyPr/>
          <a:p>
            <a:endParaRPr lang="zh-CN" altLang="en-US"/>
          </a:p>
        </p:txBody>
      </p:sp>
      <p:pic>
        <p:nvPicPr>
          <p:cNvPr id="18" name="图片 17"/>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9" name="任意多边形 1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a:off x="317514" y="5177568"/>
            <a:ext cx="724486" cy="458769"/>
            <a:chOff x="560275" y="3433438"/>
            <a:chExt cx="1198188" cy="758734"/>
          </a:xfrm>
        </p:grpSpPr>
        <p:sp>
          <p:nvSpPr>
            <p:cNvPr id="2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4" name="文本框 23"/>
          <p:cNvSpPr txBox="1"/>
          <p:nvPr/>
        </p:nvSpPr>
        <p:spPr>
          <a:xfrm>
            <a:off x="2286635" y="1911350"/>
            <a:ext cx="7618095" cy="433832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anose="02010600030101010101" pitchFamily="2" charset="-122"/>
                <a:cs typeface="+mn-lt"/>
                <a:sym typeface="+mn-ea"/>
              </a:rPr>
              <a:t>Make changes in the procedures of this section, add some colorful lights to make the fan not only smart but also beautiful.</a:t>
            </a:r>
            <a:endParaRPr sz="2400" dirty="0">
              <a:solidFill>
                <a:srgbClr val="FF0000"/>
              </a:solidFill>
              <a:ea typeface="宋体" panose="02010600030101010101"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26" name="标题 15"/>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482965" cy="1938020"/>
          </a:xfrm>
          <a:prstGeom prst="rect">
            <a:avLst/>
          </a:prstGeom>
          <a:noFill/>
        </p:spPr>
        <p:txBody>
          <a:bodyPr wrap="square" rtlCol="0" anchor="t">
            <a:spAutoFit/>
          </a:bodyPr>
          <a:p>
            <a:r>
              <a:rPr lang="en-US" altLang="zh-CN" sz="2000">
                <a:solidFill>
                  <a:schemeClr val="accent1"/>
                </a:solidFill>
                <a:effectLst>
                  <a:outerShdw blurRad="38100" dist="25400" dir="5400000" algn="ctr" rotWithShape="0">
                    <a:srgbClr val="6E747A">
                      <a:alpha val="43000"/>
                    </a:srgbClr>
                  </a:outerShdw>
                </a:effectLst>
              </a:rPr>
              <a:t>           </a:t>
            </a:r>
            <a:r>
              <a:rPr lang="zh-CN" sz="2000">
                <a:solidFill>
                  <a:schemeClr val="accent1"/>
                </a:solidFill>
                <a:effectLst>
                  <a:outerShdw blurRad="38100" dist="25400" dir="5400000" algn="ctr" rotWithShape="0">
                    <a:srgbClr val="6E747A">
                      <a:alpha val="43000"/>
                    </a:srgbClr>
                  </a:outerShdw>
                </a:effectLst>
              </a:rPr>
              <a:t>The threshold is set in the program. When the temperature is greater than this value, the fan automatically turns on, and when the temperature is lower than this value, it automatically turns off. The current temperature is scrolled on the LED screen. Note that since the thermometer is integrated inside the chip, the measured temperature is the chip temperature, which is higher than the actual temperature.</a:t>
            </a:r>
            <a:endParaRPr lang="zh-CN" sz="20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rot="16200000">
            <a:off x="3305175" y="1365885"/>
            <a:ext cx="1692275" cy="2580005"/>
          </a:xfrm>
          <a:prstGeom prst="rect">
            <a:avLst/>
          </a:prstGeom>
        </p:spPr>
      </p:pic>
      <p:pic>
        <p:nvPicPr>
          <p:cNvPr id="8" name="图片 7"/>
          <p:cNvPicPr>
            <a:picLocks noChangeAspect="1"/>
          </p:cNvPicPr>
          <p:nvPr/>
        </p:nvPicPr>
        <p:blipFill>
          <a:blip r:embed="rId4"/>
          <a:stretch>
            <a:fillRect/>
          </a:stretch>
        </p:blipFill>
        <p:spPr>
          <a:xfrm>
            <a:off x="5902960" y="1809750"/>
            <a:ext cx="2002790" cy="169227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altLang="zh-CN" sz="3200" baseline="-25000" dirty="0">
                <a:ea typeface="宋体" panose="02010600030101010101" pitchFamily="2" charset="-122"/>
                <a:cs typeface="+mn-lt"/>
                <a:sym typeface="+mn-ea"/>
              </a:rPr>
              <a:t>Note: If you already have a GHBit package, you don't need to add it repeatedly.</a:t>
            </a:r>
            <a:endParaRPr lang="en-US" altLang="zh-CN" sz="3200" baseline="-25000" dirty="0">
              <a:ea typeface="宋体" panose="02010600030101010101"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3626</Words>
  <Application>WPS 演示</Application>
  <PresentationFormat>宽屏</PresentationFormat>
  <Paragraphs>172</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方正少儿_GBK</vt:lpstr>
      <vt:lpstr>微软雅黑</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70</cp:revision>
  <dcterms:created xsi:type="dcterms:W3CDTF">2018-09-06T08:46:00Z</dcterms:created>
  <dcterms:modified xsi:type="dcterms:W3CDTF">2018-10-09T08:51:37Z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